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314" r:id="rId16"/>
    <p:sldId id="256" r:id="rId17"/>
    <p:sldId id="260" r:id="rId18"/>
    <p:sldId id="257" r:id="rId19"/>
    <p:sldId id="313" r:id="rId20"/>
    <p:sldId id="258" r:id="rId21"/>
    <p:sldId id="259" r:id="rId22"/>
    <p:sldId id="264" r:id="rId23"/>
    <p:sldId id="275" r:id="rId24"/>
    <p:sldId id="276" r:id="rId25"/>
    <p:sldId id="281" r:id="rId26"/>
    <p:sldId id="277" r:id="rId27"/>
    <p:sldId id="308" r:id="rId28"/>
    <p:sldId id="303" r:id="rId29"/>
    <p:sldId id="282" r:id="rId30"/>
    <p:sldId id="283" r:id="rId31"/>
    <p:sldId id="310" r:id="rId32"/>
    <p:sldId id="288" r:id="rId33"/>
    <p:sldId id="289" r:id="rId34"/>
    <p:sldId id="298" r:id="rId35"/>
    <p:sldId id="290" r:id="rId36"/>
    <p:sldId id="302" r:id="rId37"/>
    <p:sldId id="305" r:id="rId38"/>
    <p:sldId id="311" r:id="rId39"/>
    <p:sldId id="285" r:id="rId40"/>
    <p:sldId id="286" r:id="rId41"/>
    <p:sldId id="292" r:id="rId42"/>
    <p:sldId id="297" r:id="rId43"/>
    <p:sldId id="301" r:id="rId44"/>
    <p:sldId id="307" r:id="rId45"/>
    <p:sldId id="312" r:id="rId46"/>
    <p:sldId id="287" r:id="rId47"/>
    <p:sldId id="291" r:id="rId48"/>
    <p:sldId id="293" r:id="rId49"/>
    <p:sldId id="299" r:id="rId50"/>
    <p:sldId id="300" r:id="rId51"/>
    <p:sldId id="306" r:id="rId52"/>
    <p:sldId id="284" r:id="rId53"/>
    <p:sldId id="304" r:id="rId54"/>
    <p:sldId id="26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EF5DEE9E-AA6A-EB1F-AC2B-670F83A82463}"/>
    <pc:docChg chg="addSld delSld modSld sldOrd">
      <pc:chgData name="Carl Khyncer Bhryn YURONG" userId="S::c.d.yurong@cqumail.com::6aaab663-93f0-4f59-b2ff-aefcb742bcfd" providerId="AD" clId="Web-{EF5DEE9E-AA6A-EB1F-AC2B-670F83A82463}" dt="2024-04-27T02:30:12.856" v="21" actId="14100"/>
      <pc:docMkLst>
        <pc:docMk/>
      </pc:docMkLst>
      <pc:sldChg chg="modSp">
        <pc:chgData name="Carl Khyncer Bhryn YURONG" userId="S::c.d.yurong@cqumail.com::6aaab663-93f0-4f59-b2ff-aefcb742bcfd" providerId="AD" clId="Web-{EF5DEE9E-AA6A-EB1F-AC2B-670F83A82463}" dt="2024-04-27T01:54:31.580" v="5" actId="20577"/>
        <pc:sldMkLst>
          <pc:docMk/>
          <pc:sldMk cId="109857222" sldId="256"/>
        </pc:sldMkLst>
        <pc:spChg chg="mod">
          <ac:chgData name="Carl Khyncer Bhryn YURONG" userId="S::c.d.yurong@cqumail.com::6aaab663-93f0-4f59-b2ff-aefcb742bcfd" providerId="AD" clId="Web-{EF5DEE9E-AA6A-EB1F-AC2B-670F83A82463}" dt="2024-04-27T01:54:31.580" v="5" actId="20577"/>
          <ac:spMkLst>
            <pc:docMk/>
            <pc:sldMk cId="109857222" sldId="256"/>
            <ac:spMk id="4" creationId="{416C0EE7-18B8-CA6C-8366-2A435634FA92}"/>
          </ac:spMkLst>
        </pc:spChg>
      </pc:sldChg>
      <pc:sldChg chg="modSp">
        <pc:chgData name="Carl Khyncer Bhryn YURONG" userId="S::c.d.yurong@cqumail.com::6aaab663-93f0-4f59-b2ff-aefcb742bcfd" providerId="AD" clId="Web-{EF5DEE9E-AA6A-EB1F-AC2B-670F83A82463}" dt="2024-04-27T02:30:12.856" v="21" actId="14100"/>
        <pc:sldMkLst>
          <pc:docMk/>
          <pc:sldMk cId="1758473031" sldId="257"/>
        </pc:sldMkLst>
        <pc:spChg chg="mod">
          <ac:chgData name="Carl Khyncer Bhryn YURONG" userId="S::c.d.yurong@cqumail.com::6aaab663-93f0-4f59-b2ff-aefcb742bcfd" providerId="AD" clId="Web-{EF5DEE9E-AA6A-EB1F-AC2B-670F83A82463}" dt="2024-04-27T02:30:12.856" v="21" actId="14100"/>
          <ac:spMkLst>
            <pc:docMk/>
            <pc:sldMk cId="1758473031" sldId="257"/>
            <ac:spMk id="3" creationId="{4D4C8D6C-1391-6742-346D-25A81E99691B}"/>
          </ac:spMkLst>
        </pc:spChg>
      </pc:sldChg>
      <pc:sldChg chg="modSp">
        <pc:chgData name="Carl Khyncer Bhryn YURONG" userId="S::c.d.yurong@cqumail.com::6aaab663-93f0-4f59-b2ff-aefcb742bcfd" providerId="AD" clId="Web-{EF5DEE9E-AA6A-EB1F-AC2B-670F83A82463}" dt="2024-04-27T02:04:15.236" v="14" actId="14100"/>
        <pc:sldMkLst>
          <pc:docMk/>
          <pc:sldMk cId="2583162654" sldId="258"/>
        </pc:sldMkLst>
        <pc:spChg chg="mod">
          <ac:chgData name="Carl Khyncer Bhryn YURONG" userId="S::c.d.yurong@cqumail.com::6aaab663-93f0-4f59-b2ff-aefcb742bcfd" providerId="AD" clId="Web-{EF5DEE9E-AA6A-EB1F-AC2B-670F83A82463}" dt="2024-04-27T02:04:15.236" v="14" actId="14100"/>
          <ac:spMkLst>
            <pc:docMk/>
            <pc:sldMk cId="2583162654" sldId="258"/>
            <ac:spMk id="2" creationId="{B68FDCAE-DA6E-6855-E086-841490244905}"/>
          </ac:spMkLst>
        </pc:spChg>
      </pc:sldChg>
      <pc:sldChg chg="modSp">
        <pc:chgData name="Carl Khyncer Bhryn YURONG" userId="S::c.d.yurong@cqumail.com::6aaab663-93f0-4f59-b2ff-aefcb742bcfd" providerId="AD" clId="Web-{EF5DEE9E-AA6A-EB1F-AC2B-670F83A82463}" dt="2024-04-27T02:04:29.831" v="19" actId="14100"/>
        <pc:sldMkLst>
          <pc:docMk/>
          <pc:sldMk cId="1396497924" sldId="259"/>
        </pc:sldMkLst>
        <pc:spChg chg="mod">
          <ac:chgData name="Carl Khyncer Bhryn YURONG" userId="S::c.d.yurong@cqumail.com::6aaab663-93f0-4f59-b2ff-aefcb742bcfd" providerId="AD" clId="Web-{EF5DEE9E-AA6A-EB1F-AC2B-670F83A82463}" dt="2024-04-27T02:04:29.831" v="19" actId="14100"/>
          <ac:spMkLst>
            <pc:docMk/>
            <pc:sldMk cId="1396497924" sldId="259"/>
            <ac:spMk id="2" creationId="{1BB89D04-DA93-AC0B-7234-14F4D3A417F4}"/>
          </ac:spMkLst>
        </pc:spChg>
      </pc:sldChg>
      <pc:sldChg chg="modSp">
        <pc:chgData name="Carl Khyncer Bhryn YURONG" userId="S::c.d.yurong@cqumail.com::6aaab663-93f0-4f59-b2ff-aefcb742bcfd" providerId="AD" clId="Web-{EF5DEE9E-AA6A-EB1F-AC2B-670F83A82463}" dt="2024-04-27T02:03:51.658" v="9" actId="20577"/>
        <pc:sldMkLst>
          <pc:docMk/>
          <pc:sldMk cId="4070195502" sldId="260"/>
        </pc:sldMkLst>
        <pc:spChg chg="mod">
          <ac:chgData name="Carl Khyncer Bhryn YURONG" userId="S::c.d.yurong@cqumail.com::6aaab663-93f0-4f59-b2ff-aefcb742bcfd" providerId="AD" clId="Web-{EF5DEE9E-AA6A-EB1F-AC2B-670F83A82463}" dt="2024-04-27T02:03:51.658" v="9" actId="20577"/>
          <ac:spMkLst>
            <pc:docMk/>
            <pc:sldMk cId="4070195502" sldId="260"/>
            <ac:spMk id="4" creationId="{416C0EE7-18B8-CA6C-8366-2A435634FA92}"/>
          </ac:spMkLst>
        </pc:spChg>
      </pc:sldChg>
      <pc:sldChg chg="ord">
        <pc:chgData name="Carl Khyncer Bhryn YURONG" userId="S::c.d.yurong@cqumail.com::6aaab663-93f0-4f59-b2ff-aefcb742bcfd" providerId="AD" clId="Web-{EF5DEE9E-AA6A-EB1F-AC2B-670F83A82463}" dt="2024-04-27T02:22:29.672" v="20"/>
        <pc:sldMkLst>
          <pc:docMk/>
          <pc:sldMk cId="3365430341" sldId="284"/>
        </pc:sldMkLst>
      </pc:sldChg>
      <pc:sldChg chg="modSp">
        <pc:chgData name="Carl Khyncer Bhryn YURONG" userId="S::c.d.yurong@cqumail.com::6aaab663-93f0-4f59-b2ff-aefcb742bcfd" providerId="AD" clId="Web-{EF5DEE9E-AA6A-EB1F-AC2B-670F83A82463}" dt="2024-04-27T01:57:00.975" v="7" actId="1076"/>
        <pc:sldMkLst>
          <pc:docMk/>
          <pc:sldMk cId="2032145251" sldId="302"/>
        </pc:sldMkLst>
        <pc:spChg chg="mod">
          <ac:chgData name="Carl Khyncer Bhryn YURONG" userId="S::c.d.yurong@cqumail.com::6aaab663-93f0-4f59-b2ff-aefcb742bcfd" providerId="AD" clId="Web-{EF5DEE9E-AA6A-EB1F-AC2B-670F83A82463}" dt="2024-04-27T01:56:58.146" v="6" actId="1076"/>
          <ac:spMkLst>
            <pc:docMk/>
            <pc:sldMk cId="2032145251" sldId="302"/>
            <ac:spMk id="2" creationId="{4E45461E-6338-F477-9109-5EDBA16B313B}"/>
          </ac:spMkLst>
        </pc:spChg>
        <pc:picChg chg="mod">
          <ac:chgData name="Carl Khyncer Bhryn YURONG" userId="S::c.d.yurong@cqumail.com::6aaab663-93f0-4f59-b2ff-aefcb742bcfd" providerId="AD" clId="Web-{EF5DEE9E-AA6A-EB1F-AC2B-670F83A82463}" dt="2024-04-27T01:57:00.975" v="7" actId="1076"/>
          <ac:picMkLst>
            <pc:docMk/>
            <pc:sldMk cId="2032145251" sldId="302"/>
            <ac:picMk id="6" creationId="{9AF2D9F4-9F0A-F746-C930-700298C65CA1}"/>
          </ac:picMkLst>
        </pc:picChg>
      </pc:sldChg>
      <pc:sldChg chg="new del">
        <pc:chgData name="Carl Khyncer Bhryn YURONG" userId="S::c.d.yurong@cqumail.com::6aaab663-93f0-4f59-b2ff-aefcb742bcfd" providerId="AD" clId="Web-{EF5DEE9E-AA6A-EB1F-AC2B-670F83A82463}" dt="2024-04-27T01:48:47.571" v="3"/>
        <pc:sldMkLst>
          <pc:docMk/>
          <pc:sldMk cId="3705925332" sldId="313"/>
        </pc:sldMkLst>
      </pc:sldChg>
      <pc:sldChg chg="new del">
        <pc:chgData name="Carl Khyncer Bhryn YURONG" userId="S::c.d.yurong@cqumail.com::6aaab663-93f0-4f59-b2ff-aefcb742bcfd" providerId="AD" clId="Web-{EF5DEE9E-AA6A-EB1F-AC2B-670F83A82463}" dt="2024-04-27T01:48:46.993" v="2"/>
        <pc:sldMkLst>
          <pc:docMk/>
          <pc:sldMk cId="3078552844" sldId="314"/>
        </pc:sldMkLst>
      </pc:sldChg>
    </pc:docChg>
  </pc:docChgLst>
  <pc:docChgLst>
    <pc:chgData name="Carl Khyncer Bhryn YURONG" userId="S::c.d.yurong@cqumail.com::6aaab663-93f0-4f59-b2ff-aefcb742bcfd" providerId="AD" clId="Web-{F1562F51-0A16-631C-731F-0F762476D0FF}"/>
    <pc:docChg chg="modSld">
      <pc:chgData name="Carl Khyncer Bhryn YURONG" userId="S::c.d.yurong@cqumail.com::6aaab663-93f0-4f59-b2ff-aefcb742bcfd" providerId="AD" clId="Web-{F1562F51-0A16-631C-731F-0F762476D0FF}" dt="2024-05-03T12:19:26.526" v="1" actId="20577"/>
      <pc:docMkLst>
        <pc:docMk/>
      </pc:docMkLst>
      <pc:sldChg chg="modSp">
        <pc:chgData name="Carl Khyncer Bhryn YURONG" userId="S::c.d.yurong@cqumail.com::6aaab663-93f0-4f59-b2ff-aefcb742bcfd" providerId="AD" clId="Web-{F1562F51-0A16-631C-731F-0F762476D0FF}" dt="2024-05-03T12:19:26.526" v="1" actId="20577"/>
        <pc:sldMkLst>
          <pc:docMk/>
          <pc:sldMk cId="705742561" sldId="263"/>
        </pc:sldMkLst>
        <pc:spChg chg="mod">
          <ac:chgData name="Carl Khyncer Bhryn YURONG" userId="S::c.d.yurong@cqumail.com::6aaab663-93f0-4f59-b2ff-aefcb742bcfd" providerId="AD" clId="Web-{F1562F51-0A16-631C-731F-0F762476D0FF}" dt="2024-05-03T12:19:26.526" v="1" actId="20577"/>
          <ac:spMkLst>
            <pc:docMk/>
            <pc:sldMk cId="705742561" sldId="263"/>
            <ac:spMk id="4" creationId="{5B83AD8A-831F-A7F8-19CE-8A307A9ADFE9}"/>
          </ac:spMkLst>
        </pc:spChg>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7T01:48:12.169" v="3578" actId="114"/>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7T01:48:12.169" v="3578" actId="114"/>
        <pc:sldMkLst>
          <pc:docMk/>
          <pc:sldMk cId="705742561" sldId="263"/>
        </pc:sldMkLst>
        <pc:spChg chg="mod">
          <ac:chgData name="Krishan Himesh Abeyrathne Tennakoon Mudiyanselage" userId="38a18bae-5425-4d71-bc55-135480b4c3f6" providerId="ADAL" clId="{9D178836-8FB8-4BE9-9F88-55365C24D437}" dt="2024-04-27T01:33:22.537" v="3536" actId="20577"/>
          <ac:spMkLst>
            <pc:docMk/>
            <pc:sldMk cId="705742561" sldId="263"/>
            <ac:spMk id="2" creationId="{6EBB0680-1624-1C79-514A-A99F641F5FAB}"/>
          </ac:spMkLst>
        </pc:spChg>
        <pc:spChg chg="mod">
          <ac:chgData name="Krishan Himesh Abeyrathne Tennakoon Mudiyanselage" userId="38a18bae-5425-4d71-bc55-135480b4c3f6" providerId="ADAL" clId="{9D178836-8FB8-4BE9-9F88-55365C24D437}" dt="2024-04-27T01:48:12.169" v="3578" actId="114"/>
          <ac:spMkLst>
            <pc:docMk/>
            <pc:sldMk cId="705742561" sldId="263"/>
            <ac:spMk id="4" creationId="{5B83AD8A-831F-A7F8-19CE-8A307A9ADFE9}"/>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7T01:23:22.465" v="3407" actId="692"/>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mod">
          <ac:chgData name="Krishan Himesh Abeyrathne Tennakoon Mudiyanselage" userId="38a18bae-5425-4d71-bc55-135480b4c3f6" providerId="ADAL" clId="{9D178836-8FB8-4BE9-9F88-55365C24D437}" dt="2024-04-27T01:23:22.465" v="3407" actId="692"/>
          <ac:spMkLst>
            <pc:docMk/>
            <pc:sldMk cId="3818156498" sldId="265"/>
            <ac:spMk id="3" creationId="{C666F98F-58EA-93CC-8136-1C17C7618A18}"/>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7T01:19:27.389" v="3389" actId="113"/>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7T01:22:13.286" v="3398" actId="692"/>
        <pc:sldMkLst>
          <pc:docMk/>
          <pc:sldMk cId="2048807681" sldId="269"/>
        </pc:sldMkLst>
        <pc:spChg chg="add mod">
          <ac:chgData name="Krishan Himesh Abeyrathne Tennakoon Mudiyanselage" userId="38a18bae-5425-4d71-bc55-135480b4c3f6" providerId="ADAL" clId="{9D178836-8FB8-4BE9-9F88-55365C24D437}" dt="2024-04-27T01:22:13.286" v="3398" actId="692"/>
          <ac:spMkLst>
            <pc:docMk/>
            <pc:sldMk cId="2048807681" sldId="269"/>
            <ac:spMk id="2" creationId="{13ADB8F8-D504-ECBD-797F-40DA5A435C01}"/>
          </ac:spMkLst>
        </pc:spChg>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spChg chg="mod">
          <ac:chgData name="Krishan Himesh Abeyrathne Tennakoon Mudiyanselage" userId="38a18bae-5425-4d71-bc55-135480b4c3f6" providerId="ADAL" clId="{9D178836-8FB8-4BE9-9F88-55365C24D437}" dt="2024-04-27T01:21:21.782" v="3390" actId="113"/>
          <ac:spMkLst>
            <pc:docMk/>
            <pc:sldMk cId="2048807681" sldId="269"/>
            <ac:spMk id="3" creationId="{66E094DA-59F8-D44B-7FD3-D12434C1B7BD}"/>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15:00:48.721" v="3388" actId="14100"/>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15:00:48.721" v="3388"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7T01:34:42.679" v="3547" actId="6549"/>
        <pc:sldMkLst>
          <pc:docMk/>
          <pc:sldMk cId="71024097" sldId="304"/>
        </pc:sldMkLst>
        <pc:spChg chg="mod">
          <ac:chgData name="Krishan Himesh Abeyrathne Tennakoon Mudiyanselage" userId="38a18bae-5425-4d71-bc55-135480b4c3f6" providerId="ADAL" clId="{9D178836-8FB8-4BE9-9F88-55365C24D437}" dt="2024-04-27T01:34:42.679" v="3547" actId="6549"/>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Krishan Himesh Abeyrathne Tennakoon Mudiyanselage" userId="38a18bae-5425-4d71-bc55-135480b4c3f6" providerId="ADAL" clId="{54017BCB-F92D-43AA-9285-F790319BD031}"/>
    <pc:docChg chg="undo custSel addSld modSld sldOrd">
      <pc:chgData name="Krishan Himesh Abeyrathne Tennakoon Mudiyanselage" userId="38a18bae-5425-4d71-bc55-135480b4c3f6" providerId="ADAL" clId="{54017BCB-F92D-43AA-9285-F790319BD031}" dt="2024-05-04T02:26:11.781" v="338" actId="1037"/>
      <pc:docMkLst>
        <pc:docMk/>
      </pc:docMkLst>
      <pc:sldChg chg="addSp modSp mod">
        <pc:chgData name="Krishan Himesh Abeyrathne Tennakoon Mudiyanselage" userId="38a18bae-5425-4d71-bc55-135480b4c3f6" providerId="ADAL" clId="{54017BCB-F92D-43AA-9285-F790319BD031}" dt="2024-05-04T02:16:19.767" v="72" actId="403"/>
        <pc:sldMkLst>
          <pc:docMk/>
          <pc:sldMk cId="1758473031" sldId="257"/>
        </pc:sldMkLst>
        <pc:spChg chg="add mod">
          <ac:chgData name="Krishan Himesh Abeyrathne Tennakoon Mudiyanselage" userId="38a18bae-5425-4d71-bc55-135480b4c3f6" providerId="ADAL" clId="{54017BCB-F92D-43AA-9285-F790319BD031}" dt="2024-05-04T02:15:22.830" v="48" actId="313"/>
          <ac:spMkLst>
            <pc:docMk/>
            <pc:sldMk cId="1758473031" sldId="257"/>
            <ac:spMk id="2" creationId="{8B0E6490-BFE8-0346-97EC-5E00DE5FD65B}"/>
          </ac:spMkLst>
        </pc:spChg>
        <pc:spChg chg="mod">
          <ac:chgData name="Krishan Himesh Abeyrathne Tennakoon Mudiyanselage" userId="38a18bae-5425-4d71-bc55-135480b4c3f6" providerId="ADAL" clId="{54017BCB-F92D-43AA-9285-F790319BD031}" dt="2024-05-04T02:16:19.767" v="72" actId="403"/>
          <ac:spMkLst>
            <pc:docMk/>
            <pc:sldMk cId="1758473031" sldId="257"/>
            <ac:spMk id="3" creationId="{4D4C8D6C-1391-6742-346D-25A81E99691B}"/>
          </ac:spMkLst>
        </pc:spChg>
      </pc:sldChg>
      <pc:sldChg chg="modSp mod">
        <pc:chgData name="Krishan Himesh Abeyrathne Tennakoon Mudiyanselage" userId="38a18bae-5425-4d71-bc55-135480b4c3f6" providerId="ADAL" clId="{54017BCB-F92D-43AA-9285-F790319BD031}" dt="2024-05-04T02:13:22.228" v="10" actId="20577"/>
        <pc:sldMkLst>
          <pc:docMk/>
          <pc:sldMk cId="2583162654" sldId="258"/>
        </pc:sldMkLst>
        <pc:spChg chg="mod">
          <ac:chgData name="Krishan Himesh Abeyrathne Tennakoon Mudiyanselage" userId="38a18bae-5425-4d71-bc55-135480b4c3f6" providerId="ADAL" clId="{54017BCB-F92D-43AA-9285-F790319BD031}" dt="2024-05-04T02:13:22.228" v="10" actId="20577"/>
          <ac:spMkLst>
            <pc:docMk/>
            <pc:sldMk cId="2583162654" sldId="258"/>
            <ac:spMk id="2" creationId="{B68FDCAE-DA6E-6855-E086-841490244905}"/>
          </ac:spMkLst>
        </pc:spChg>
      </pc:sldChg>
      <pc:sldChg chg="addSp delSp modSp mod">
        <pc:chgData name="Krishan Himesh Abeyrathne Tennakoon Mudiyanselage" userId="38a18bae-5425-4d71-bc55-135480b4c3f6" providerId="ADAL" clId="{54017BCB-F92D-43AA-9285-F790319BD031}" dt="2024-05-04T02:25:59.853" v="326" actId="1076"/>
        <pc:sldMkLst>
          <pc:docMk/>
          <pc:sldMk cId="705742561" sldId="263"/>
        </pc:sldMkLst>
        <pc:spChg chg="del">
          <ac:chgData name="Krishan Himesh Abeyrathne Tennakoon Mudiyanselage" userId="38a18bae-5425-4d71-bc55-135480b4c3f6" providerId="ADAL" clId="{54017BCB-F92D-43AA-9285-F790319BD031}" dt="2024-05-04T02:25:28.230" v="319" actId="478"/>
          <ac:spMkLst>
            <pc:docMk/>
            <pc:sldMk cId="705742561" sldId="263"/>
            <ac:spMk id="2" creationId="{6EBB0680-1624-1C79-514A-A99F641F5FAB}"/>
          </ac:spMkLst>
        </pc:spChg>
        <pc:spChg chg="mod">
          <ac:chgData name="Krishan Himesh Abeyrathne Tennakoon Mudiyanselage" userId="38a18bae-5425-4d71-bc55-135480b4c3f6" providerId="ADAL" clId="{54017BCB-F92D-43AA-9285-F790319BD031}" dt="2024-05-04T02:25:43.780" v="324" actId="1076"/>
          <ac:spMkLst>
            <pc:docMk/>
            <pc:sldMk cId="705742561" sldId="263"/>
            <ac:spMk id="4" creationId="{5B83AD8A-831F-A7F8-19CE-8A307A9ADFE9}"/>
          </ac:spMkLst>
        </pc:spChg>
        <pc:spChg chg="add del mod">
          <ac:chgData name="Krishan Himesh Abeyrathne Tennakoon Mudiyanselage" userId="38a18bae-5425-4d71-bc55-135480b4c3f6" providerId="ADAL" clId="{54017BCB-F92D-43AA-9285-F790319BD031}" dt="2024-05-04T02:25:34.944" v="321" actId="478"/>
          <ac:spMkLst>
            <pc:docMk/>
            <pc:sldMk cId="705742561" sldId="263"/>
            <ac:spMk id="5" creationId="{B76EF4ED-8081-74E6-7DCD-D5B40EE83629}"/>
          </ac:spMkLst>
        </pc:spChg>
        <pc:spChg chg="add mod">
          <ac:chgData name="Krishan Himesh Abeyrathne Tennakoon Mudiyanselage" userId="38a18bae-5425-4d71-bc55-135480b4c3f6" providerId="ADAL" clId="{54017BCB-F92D-43AA-9285-F790319BD031}" dt="2024-05-04T02:25:59.853" v="326" actId="1076"/>
          <ac:spMkLst>
            <pc:docMk/>
            <pc:sldMk cId="705742561" sldId="263"/>
            <ac:spMk id="6" creationId="{16064A9E-EE12-EC45-C3F1-3CBB61C8CD70}"/>
          </ac:spMkLst>
        </pc:spChg>
      </pc:sldChg>
      <pc:sldChg chg="ord">
        <pc:chgData name="Krishan Himesh Abeyrathne Tennakoon Mudiyanselage" userId="38a18bae-5425-4d71-bc55-135480b4c3f6" providerId="ADAL" clId="{54017BCB-F92D-43AA-9285-F790319BD031}" dt="2024-05-04T02:20:28.729" v="220"/>
        <pc:sldMkLst>
          <pc:docMk/>
          <pc:sldMk cId="3365430341" sldId="284"/>
        </pc:sldMkLst>
      </pc:sldChg>
      <pc:sldChg chg="modSp mod">
        <pc:chgData name="Krishan Himesh Abeyrathne Tennakoon Mudiyanselage" userId="38a18bae-5425-4d71-bc55-135480b4c3f6" providerId="ADAL" clId="{54017BCB-F92D-43AA-9285-F790319BD031}" dt="2024-05-04T02:26:11.781" v="338" actId="1037"/>
        <pc:sldMkLst>
          <pc:docMk/>
          <pc:sldMk cId="71024097" sldId="304"/>
        </pc:sldMkLst>
        <pc:spChg chg="mod">
          <ac:chgData name="Krishan Himesh Abeyrathne Tennakoon Mudiyanselage" userId="38a18bae-5425-4d71-bc55-135480b4c3f6" providerId="ADAL" clId="{54017BCB-F92D-43AA-9285-F790319BD031}" dt="2024-05-04T02:25:48.540" v="325" actId="1076"/>
          <ac:spMkLst>
            <pc:docMk/>
            <pc:sldMk cId="71024097" sldId="304"/>
            <ac:spMk id="2" creationId="{4D466DE3-FEF9-CEC8-E7EF-06934033938D}"/>
          </ac:spMkLst>
        </pc:spChg>
        <pc:spChg chg="mod">
          <ac:chgData name="Krishan Himesh Abeyrathne Tennakoon Mudiyanselage" userId="38a18bae-5425-4d71-bc55-135480b4c3f6" providerId="ADAL" clId="{54017BCB-F92D-43AA-9285-F790319BD031}" dt="2024-05-04T02:26:11.781" v="338" actId="1037"/>
          <ac:spMkLst>
            <pc:docMk/>
            <pc:sldMk cId="71024097" sldId="304"/>
            <ac:spMk id="9" creationId="{3C3B6D98-2518-A9BB-6EDE-84165BD6C81D}"/>
          </ac:spMkLst>
        </pc:spChg>
      </pc:sldChg>
      <pc:sldChg chg="modSp add mod">
        <pc:chgData name="Krishan Himesh Abeyrathne Tennakoon Mudiyanselage" userId="38a18bae-5425-4d71-bc55-135480b4c3f6" providerId="ADAL" clId="{54017BCB-F92D-43AA-9285-F790319BD031}" dt="2024-05-04T02:16:25.858" v="74" actId="6549"/>
        <pc:sldMkLst>
          <pc:docMk/>
          <pc:sldMk cId="399172070" sldId="313"/>
        </pc:sldMkLst>
        <pc:spChg chg="mod">
          <ac:chgData name="Krishan Himesh Abeyrathne Tennakoon Mudiyanselage" userId="38a18bae-5425-4d71-bc55-135480b4c3f6" providerId="ADAL" clId="{54017BCB-F92D-43AA-9285-F790319BD031}" dt="2024-05-04T02:16:25.858" v="74" actId="6549"/>
          <ac:spMkLst>
            <pc:docMk/>
            <pc:sldMk cId="399172070" sldId="313"/>
            <ac:spMk id="3" creationId="{4D4C8D6C-1391-6742-346D-25A81E99691B}"/>
          </ac:spMkLst>
        </pc:spChg>
      </pc:sldChg>
      <pc:sldChg chg="addSp delSp modSp new mod">
        <pc:chgData name="Krishan Himesh Abeyrathne Tennakoon Mudiyanselage" userId="38a18bae-5425-4d71-bc55-135480b4c3f6" providerId="ADAL" clId="{54017BCB-F92D-43AA-9285-F790319BD031}" dt="2024-05-04T02:20:19.666" v="218" actId="20577"/>
        <pc:sldMkLst>
          <pc:docMk/>
          <pc:sldMk cId="2247144110" sldId="314"/>
        </pc:sldMkLst>
        <pc:spChg chg="mod">
          <ac:chgData name="Krishan Himesh Abeyrathne Tennakoon Mudiyanselage" userId="38a18bae-5425-4d71-bc55-135480b4c3f6" providerId="ADAL" clId="{54017BCB-F92D-43AA-9285-F790319BD031}" dt="2024-05-04T02:18:42.980" v="132" actId="14100"/>
          <ac:spMkLst>
            <pc:docMk/>
            <pc:sldMk cId="2247144110" sldId="314"/>
            <ac:spMk id="2" creationId="{6837F6D8-EE79-17A1-3214-488930C95B15}"/>
          </ac:spMkLst>
        </pc:spChg>
        <pc:spChg chg="del">
          <ac:chgData name="Krishan Himesh Abeyrathne Tennakoon Mudiyanselage" userId="38a18bae-5425-4d71-bc55-135480b4c3f6" providerId="ADAL" clId="{54017BCB-F92D-43AA-9285-F790319BD031}" dt="2024-05-04T02:18:14.683" v="76"/>
          <ac:spMkLst>
            <pc:docMk/>
            <pc:sldMk cId="2247144110" sldId="314"/>
            <ac:spMk id="3" creationId="{46F64679-12E3-FA30-5EFE-AFA7AE323B76}"/>
          </ac:spMkLst>
        </pc:spChg>
        <pc:spChg chg="add mod">
          <ac:chgData name="Krishan Himesh Abeyrathne Tennakoon Mudiyanselage" userId="38a18bae-5425-4d71-bc55-135480b4c3f6" providerId="ADAL" clId="{54017BCB-F92D-43AA-9285-F790319BD031}" dt="2024-05-04T02:20:19.666" v="218" actId="20577"/>
          <ac:spMkLst>
            <pc:docMk/>
            <pc:sldMk cId="2247144110" sldId="314"/>
            <ac:spMk id="7" creationId="{99B0462D-4071-30AF-6099-24FE83CE3A33}"/>
          </ac:spMkLst>
        </pc:spChg>
        <pc:picChg chg="add mod">
          <ac:chgData name="Krishan Himesh Abeyrathne Tennakoon Mudiyanselage" userId="38a18bae-5425-4d71-bc55-135480b4c3f6" providerId="ADAL" clId="{54017BCB-F92D-43AA-9285-F790319BD031}" dt="2024-05-04T02:18:44.484" v="133" actId="1076"/>
          <ac:picMkLst>
            <pc:docMk/>
            <pc:sldMk cId="2247144110" sldId="314"/>
            <ac:picMk id="5" creationId="{F088D56C-C334-A097-BFA4-7793156F0E19}"/>
          </ac:picMkLst>
        </pc:pic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docChgLst>
    <pc:chgData name="Carl Khyncer Bhryn YURONG" userId="S::c.d.yurong@cqumail.com::6aaab663-93f0-4f59-b2ff-aefcb742bcfd" providerId="AD" clId="Web-{E97C28C5-C09D-C441-F282-7C89BB027610}"/>
    <pc:docChg chg="modSld">
      <pc:chgData name="Carl Khyncer Bhryn YURONG" userId="S::c.d.yurong@cqumail.com::6aaab663-93f0-4f59-b2ff-aefcb742bcfd" providerId="AD" clId="Web-{E97C28C5-C09D-C441-F282-7C89BB027610}" dt="2024-04-30T03:43:42.074" v="13" actId="20577"/>
      <pc:docMkLst>
        <pc:docMk/>
      </pc:docMkLst>
      <pc:sldChg chg="modSp">
        <pc:chgData name="Carl Khyncer Bhryn YURONG" userId="S::c.d.yurong@cqumail.com::6aaab663-93f0-4f59-b2ff-aefcb742bcfd" providerId="AD" clId="Web-{E97C28C5-C09D-C441-F282-7C89BB027610}" dt="2024-04-30T03:43:18.198" v="7" actId="1076"/>
        <pc:sldMkLst>
          <pc:docMk/>
          <pc:sldMk cId="1758473031" sldId="257"/>
        </pc:sldMkLst>
        <pc:spChg chg="mod">
          <ac:chgData name="Carl Khyncer Bhryn YURONG" userId="S::c.d.yurong@cqumail.com::6aaab663-93f0-4f59-b2ff-aefcb742bcfd" providerId="AD" clId="Web-{E97C28C5-C09D-C441-F282-7C89BB027610}" dt="2024-04-30T03:43:18.198" v="7" actId="1076"/>
          <ac:spMkLst>
            <pc:docMk/>
            <pc:sldMk cId="1758473031" sldId="257"/>
            <ac:spMk id="3" creationId="{4D4C8D6C-1391-6742-346D-25A81E99691B}"/>
          </ac:spMkLst>
        </pc:spChg>
      </pc:sldChg>
      <pc:sldChg chg="modSp">
        <pc:chgData name="Carl Khyncer Bhryn YURONG" userId="S::c.d.yurong@cqumail.com::6aaab663-93f0-4f59-b2ff-aefcb742bcfd" providerId="AD" clId="Web-{E97C28C5-C09D-C441-F282-7C89BB027610}" dt="2024-04-30T03:43:25.839" v="9" actId="1076"/>
        <pc:sldMkLst>
          <pc:docMk/>
          <pc:sldMk cId="2583162654" sldId="258"/>
        </pc:sldMkLst>
        <pc:spChg chg="mod">
          <ac:chgData name="Carl Khyncer Bhryn YURONG" userId="S::c.d.yurong@cqumail.com::6aaab663-93f0-4f59-b2ff-aefcb742bcfd" providerId="AD" clId="Web-{E97C28C5-C09D-C441-F282-7C89BB027610}" dt="2024-04-30T03:43:25.839" v="9" actId="1076"/>
          <ac:spMkLst>
            <pc:docMk/>
            <pc:sldMk cId="2583162654" sldId="258"/>
            <ac:spMk id="2" creationId="{B68FDCAE-DA6E-6855-E086-841490244905}"/>
          </ac:spMkLst>
        </pc:spChg>
      </pc:sldChg>
      <pc:sldChg chg="modSp">
        <pc:chgData name="Carl Khyncer Bhryn YURONG" userId="S::c.d.yurong@cqumail.com::6aaab663-93f0-4f59-b2ff-aefcb742bcfd" providerId="AD" clId="Web-{E97C28C5-C09D-C441-F282-7C89BB027610}" dt="2024-04-30T03:43:42.074" v="13" actId="20577"/>
        <pc:sldMkLst>
          <pc:docMk/>
          <pc:sldMk cId="1396497924" sldId="259"/>
        </pc:sldMkLst>
        <pc:spChg chg="mod">
          <ac:chgData name="Carl Khyncer Bhryn YURONG" userId="S::c.d.yurong@cqumail.com::6aaab663-93f0-4f59-b2ff-aefcb742bcfd" providerId="AD" clId="Web-{E97C28C5-C09D-C441-F282-7C89BB027610}" dt="2024-04-30T03:43:42.074" v="13" actId="20577"/>
          <ac:spMkLst>
            <pc:docMk/>
            <pc:sldMk cId="1396497924" sldId="259"/>
            <ac:spMk id="2" creationId="{1BB89D04-DA93-AC0B-7234-14F4D3A417F4}"/>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docChgLst>
    <pc:chgData name="Carl Khyncer Bhryn YURONG" userId="S::c.d.yurong@cqumail.com::6aaab663-93f0-4f59-b2ff-aefcb742bcfd" providerId="AD" clId="Web-{7CCD9660-B480-3FBB-F3A1-E17CEB059D91}"/>
    <pc:docChg chg="modSld">
      <pc:chgData name="Carl Khyncer Bhryn YURONG" userId="S::c.d.yurong@cqumail.com::6aaab663-93f0-4f59-b2ff-aefcb742bcfd" providerId="AD" clId="Web-{7CCD9660-B480-3FBB-F3A1-E17CEB059D91}" dt="2024-05-07T07:29:13.034" v="9" actId="14100"/>
      <pc:docMkLst>
        <pc:docMk/>
      </pc:docMkLst>
      <pc:sldChg chg="mod modShow">
        <pc:chgData name="Carl Khyncer Bhryn YURONG" userId="S::c.d.yurong@cqumail.com::6aaab663-93f0-4f59-b2ff-aefcb742bcfd" providerId="AD" clId="Web-{7CCD9660-B480-3FBB-F3A1-E17CEB059D91}" dt="2024-05-06T23:09:15.463" v="0"/>
        <pc:sldMkLst>
          <pc:docMk/>
          <pc:sldMk cId="3818156498" sldId="265"/>
        </pc:sldMkLst>
      </pc:sldChg>
      <pc:sldChg chg="modSp">
        <pc:chgData name="Carl Khyncer Bhryn YURONG" userId="S::c.d.yurong@cqumail.com::6aaab663-93f0-4f59-b2ff-aefcb742bcfd" providerId="AD" clId="Web-{7CCD9660-B480-3FBB-F3A1-E17CEB059D91}" dt="2024-05-07T07:29:13.034" v="9" actId="14100"/>
        <pc:sldMkLst>
          <pc:docMk/>
          <pc:sldMk cId="2247144110" sldId="314"/>
        </pc:sldMkLst>
        <pc:spChg chg="mod">
          <ac:chgData name="Carl Khyncer Bhryn YURONG" userId="S::c.d.yurong@cqumail.com::6aaab663-93f0-4f59-b2ff-aefcb742bcfd" providerId="AD" clId="Web-{7CCD9660-B480-3FBB-F3A1-E17CEB059D91}" dt="2024-05-07T07:28:53.018" v="3" actId="1076"/>
          <ac:spMkLst>
            <pc:docMk/>
            <pc:sldMk cId="2247144110" sldId="314"/>
            <ac:spMk id="2" creationId="{6837F6D8-EE79-17A1-3214-488930C95B15}"/>
          </ac:spMkLst>
        </pc:spChg>
        <pc:spChg chg="mod">
          <ac:chgData name="Carl Khyncer Bhryn YURONG" userId="S::c.d.yurong@cqumail.com::6aaab663-93f0-4f59-b2ff-aefcb742bcfd" providerId="AD" clId="Web-{7CCD9660-B480-3FBB-F3A1-E17CEB059D91}" dt="2024-05-07T07:29:02.158" v="5" actId="1076"/>
          <ac:spMkLst>
            <pc:docMk/>
            <pc:sldMk cId="2247144110" sldId="314"/>
            <ac:spMk id="7" creationId="{99B0462D-4071-30AF-6099-24FE83CE3A33}"/>
          </ac:spMkLst>
        </pc:spChg>
        <pc:picChg chg="mod">
          <ac:chgData name="Carl Khyncer Bhryn YURONG" userId="S::c.d.yurong@cqumail.com::6aaab663-93f0-4f59-b2ff-aefcb742bcfd" providerId="AD" clId="Web-{7CCD9660-B480-3FBB-F3A1-E17CEB059D91}" dt="2024-05-07T07:29:13.034" v="9" actId="14100"/>
          <ac:picMkLst>
            <pc:docMk/>
            <pc:sldMk cId="2247144110" sldId="314"/>
            <ac:picMk id="5" creationId="{F088D56C-C334-A097-BFA4-7793156F0E19}"/>
          </ac:picMkLst>
        </pc:picChg>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51896FF9-DC7C-4E3C-BCA5-CFA1C3188550}"/>
    <pc:docChg chg="modSld sldOrd">
      <pc:chgData name="Krishan Himesh Abeyrathne Tennakoon Mudiyanselage" userId="38a18bae-5425-4d71-bc55-135480b4c3f6" providerId="ADAL" clId="{51896FF9-DC7C-4E3C-BCA5-CFA1C3188550}" dt="2024-05-04T02:27:37.044" v="2" actId="14100"/>
      <pc:docMkLst>
        <pc:docMk/>
      </pc:docMkLst>
      <pc:sldChg chg="modSp mod">
        <pc:chgData name="Krishan Himesh Abeyrathne Tennakoon Mudiyanselage" userId="38a18bae-5425-4d71-bc55-135480b4c3f6" providerId="ADAL" clId="{51896FF9-DC7C-4E3C-BCA5-CFA1C3188550}" dt="2024-05-04T02:27:37.044" v="2" actId="14100"/>
        <pc:sldMkLst>
          <pc:docMk/>
          <pc:sldMk cId="2227240766" sldId="310"/>
        </pc:sldMkLst>
        <pc:spChg chg="mod">
          <ac:chgData name="Krishan Himesh Abeyrathne Tennakoon Mudiyanselage" userId="38a18bae-5425-4d71-bc55-135480b4c3f6" providerId="ADAL" clId="{51896FF9-DC7C-4E3C-BCA5-CFA1C3188550}" dt="2024-05-04T02:27:37.044" v="2" actId="14100"/>
          <ac:spMkLst>
            <pc:docMk/>
            <pc:sldMk cId="2227240766" sldId="310"/>
            <ac:spMk id="2" creationId="{26383B11-5D73-8346-201F-1B140242921B}"/>
          </ac:spMkLst>
        </pc:spChg>
      </pc:sldChg>
      <pc:sldChg chg="ord">
        <pc:chgData name="Krishan Himesh Abeyrathne Tennakoon Mudiyanselage" userId="38a18bae-5425-4d71-bc55-135480b4c3f6" providerId="ADAL" clId="{51896FF9-DC7C-4E3C-BCA5-CFA1C3188550}" dt="2024-05-04T02:27:17.202" v="1"/>
        <pc:sldMkLst>
          <pc:docMk/>
          <pc:sldMk cId="2247144110" sldId="314"/>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5/11/2024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cve.mitre.org/cgi-bin/cvename.cgi?name=CVE-2016-2183" TargetMode="External"/><Relationship Id="rId3" Type="http://schemas.openxmlformats.org/officeDocument/2006/relationships/hyperlink" Target="https://chat.openai.com/" TargetMode="External"/><Relationship Id="rId7" Type="http://schemas.openxmlformats.org/officeDocument/2006/relationships/hyperlink" Target="https://www.hhs.gov/sites/default/files/medusalocker-ransomware-analyst-note.pdf" TargetMode="External"/><Relationship Id="rId2" Type="http://schemas.openxmlformats.org/officeDocument/2006/relationships/hyperlink" Target="https://www.cert.govt.nz/it-specialists/guides/how-ransomware-happens-and-how-to-stop-it/" TargetMode="External"/><Relationship Id="rId1" Type="http://schemas.openxmlformats.org/officeDocument/2006/relationships/slideLayout" Target="../slideLayouts/slideLayout2.xml"/><Relationship Id="rId6" Type="http://schemas.openxmlformats.org/officeDocument/2006/relationships/hyperlink" Target="https://www.first.org/cvss/calculator/4.0" TargetMode="External"/><Relationship Id="rId5" Type="http://schemas.openxmlformats.org/officeDocument/2006/relationships/hyperlink" Target="https://www.cisa.gov/news-events/cybersecurity-advisories/stopransomware-medusalocker" TargetMode="External"/><Relationship Id="rId4" Type="http://schemas.openxmlformats.org/officeDocument/2006/relationships/hyperlink" Target="https://www.cisa.gov/news-events/cybersecurity-advisories/aa22-181a"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apec.mitre.org/data/definitions/1000.html" TargetMode="External"/><Relationship Id="rId2" Type="http://schemas.openxmlformats.org/officeDocument/2006/relationships/hyperlink" Target="https://cwe.mitre.org/data/definitions/451.html" TargetMode="External"/><Relationship Id="rId1" Type="http://schemas.openxmlformats.org/officeDocument/2006/relationships/slideLayout" Target="../slideLayouts/slideLayout2.xml"/><Relationship Id="rId6" Type="http://schemas.openxmlformats.org/officeDocument/2006/relationships/hyperlink" Target="https://socradar.io/dark-web-profile-medusa-ransomware-medusalocker/" TargetMode="External"/><Relationship Id="rId5" Type="http://schemas.openxmlformats.org/officeDocument/2006/relationships/hyperlink" Target="https://unit42.paloaltonetworks.com/medusa-ransomware-escalation-new-leak-site" TargetMode="External"/><Relationship Id="rId4" Type="http://schemas.openxmlformats.org/officeDocument/2006/relationships/hyperlink" Target="https://attack.mitre.org/techniques/enterpri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a:t>
            </a:r>
            <a:r>
              <a:rPr lang="en-US" b="1"/>
              <a:t>3389</a:t>
            </a:r>
            <a:r>
              <a:rPr lang="en-US"/>
              <a:t> is open. The Medusa locker targets unsecured RDP servers (HHS 2023). To mitigate this, we can Change the default port used by RDP from 3389 to another.</a:t>
            </a:r>
          </a:p>
          <a:p>
            <a:pPr marL="0" indent="0">
              <a:buNone/>
            </a:pPr>
            <a:endParaRPr lang="en-US"/>
          </a:p>
        </p:txBody>
      </p:sp>
      <p:sp>
        <p:nvSpPr>
          <p:cNvPr id="2" name="Rectangle 1">
            <a:extLst>
              <a:ext uri="{FF2B5EF4-FFF2-40B4-BE49-F238E27FC236}">
                <a16:creationId xmlns:a16="http://schemas.microsoft.com/office/drawing/2014/main" id="{13ADB8F8-D504-ECBD-797F-40DA5A435C01}"/>
              </a:ext>
            </a:extLst>
          </p:cNvPr>
          <p:cNvSpPr/>
          <p:nvPr/>
        </p:nvSpPr>
        <p:spPr>
          <a:xfrm>
            <a:off x="2166938" y="3124200"/>
            <a:ext cx="4491037" cy="21907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a:t>This shows the information about the information system</a:t>
            </a:r>
            <a:endParaRPr lang="en-US" sz="4000">
              <a:ea typeface="Calibri"/>
              <a:cs typeface="Calibri"/>
            </a:endParaRPr>
          </a:p>
          <a:p>
            <a:pPr marL="0" indent="0">
              <a:buNone/>
            </a:pPr>
            <a:endParaRPr lang="en-US" sz="400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F6D8-EE79-17A1-3214-488930C95B15}"/>
              </a:ext>
            </a:extLst>
          </p:cNvPr>
          <p:cNvSpPr>
            <a:spLocks noGrp="1"/>
          </p:cNvSpPr>
          <p:nvPr>
            <p:ph type="title"/>
          </p:nvPr>
        </p:nvSpPr>
        <p:spPr>
          <a:xfrm>
            <a:off x="304801" y="166816"/>
            <a:ext cx="10131425" cy="836645"/>
          </a:xfrm>
        </p:spPr>
        <p:txBody>
          <a:bodyPr/>
          <a:lstStyle/>
          <a:p>
            <a:r>
              <a:rPr lang="en-US"/>
              <a:t>Lifecycle of medusa locker - Ransomware</a:t>
            </a:r>
            <a:endParaRPr lang="en-AU"/>
          </a:p>
        </p:txBody>
      </p:sp>
      <p:pic>
        <p:nvPicPr>
          <p:cNvPr id="5" name="Content Placeholder 4" descr="A diagram of a virus&#10;&#10;Description automatically generated">
            <a:extLst>
              <a:ext uri="{FF2B5EF4-FFF2-40B4-BE49-F238E27FC236}">
                <a16:creationId xmlns:a16="http://schemas.microsoft.com/office/drawing/2014/main" id="{F088D56C-C334-A097-BFA4-7793156F0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784" y="871189"/>
            <a:ext cx="10324259" cy="5442391"/>
          </a:xfrm>
        </p:spPr>
      </p:pic>
      <p:sp>
        <p:nvSpPr>
          <p:cNvPr id="7" name="TextBox 6">
            <a:extLst>
              <a:ext uri="{FF2B5EF4-FFF2-40B4-BE49-F238E27FC236}">
                <a16:creationId xmlns:a16="http://schemas.microsoft.com/office/drawing/2014/main" id="{99B0462D-4071-30AF-6099-24FE83CE3A33}"/>
              </a:ext>
            </a:extLst>
          </p:cNvPr>
          <p:cNvSpPr txBox="1"/>
          <p:nvPr/>
        </p:nvSpPr>
        <p:spPr>
          <a:xfrm>
            <a:off x="306731" y="6323878"/>
            <a:ext cx="6097554" cy="369332"/>
          </a:xfrm>
          <a:prstGeom prst="rect">
            <a:avLst/>
          </a:prstGeom>
          <a:noFill/>
        </p:spPr>
        <p:txBody>
          <a:bodyPr wrap="square">
            <a:spAutoFit/>
          </a:bodyPr>
          <a:lstStyle/>
          <a:p>
            <a:r>
              <a:rPr lang="en-US">
                <a:ea typeface="+mn-lt"/>
                <a:cs typeface="+mn-lt"/>
              </a:rPr>
              <a:t>Image 2.1 Lifecycle of Medusa locker ( </a:t>
            </a:r>
            <a:r>
              <a:rPr lang="en-US" err="1">
                <a:ea typeface="+mn-lt"/>
                <a:cs typeface="+mn-lt"/>
              </a:rPr>
              <a:t>CertNZ</a:t>
            </a:r>
            <a:r>
              <a:rPr lang="en-US">
                <a:ea typeface="+mn-lt"/>
                <a:cs typeface="+mn-lt"/>
              </a:rPr>
              <a:t> 2024)</a:t>
            </a:r>
            <a:endParaRPr lang="en-US" sz="1800">
              <a:ea typeface="Calibri"/>
              <a:cs typeface="Calibri"/>
            </a:endParaRPr>
          </a:p>
        </p:txBody>
      </p:sp>
    </p:spTree>
    <p:extLst>
      <p:ext uri="{BB962C8B-B14F-4D97-AF65-F5344CB8AC3E}">
        <p14:creationId xmlns:p14="http://schemas.microsoft.com/office/powerpoint/2010/main" val="224714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Medusa Locker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Techniques:</a:t>
            </a:r>
            <a:br>
              <a:rPr lang="en-US" sz="4000">
                <a:ea typeface="+mn-lt"/>
                <a:cs typeface="+mn-lt"/>
              </a:rPr>
            </a:br>
            <a:endParaRPr lang="en-US" sz="4000">
              <a:ea typeface="+mn-lt"/>
              <a:cs typeface="+mn-lt"/>
            </a:endParaRPr>
          </a:p>
          <a:p>
            <a:r>
              <a:rPr lang="en-US" sz="4000">
                <a:ea typeface="+mn-lt"/>
                <a:cs typeface="+mn-lt"/>
              </a:rPr>
              <a:t>Data Encrypted for Impact (T1486) - Medusa Locker encrypts a wide range of file types, using AES and RSA algorithms, to disrupt operations and create urgency for ransom payments.</a:t>
            </a:r>
          </a:p>
          <a:p>
            <a:endParaRPr lang="en-US" sz="4000" i="1">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553913" y="2202087"/>
            <a:ext cx="10785251"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1. Inhibit System Recovery (T1490) - The ransomware stops critical system services and deletes shadow copies to make data recovery without a ransom payment difficult or impossible.</a:t>
            </a:r>
            <a:endParaRPr lang="en-US" sz="2400">
              <a:ea typeface="Calibri"/>
              <a:cs typeface="Calibri"/>
            </a:endParaRPr>
          </a:p>
          <a:p>
            <a:r>
              <a:rPr lang="en-US" sz="2400">
                <a:ea typeface="+mn-lt"/>
                <a:cs typeface="+mn-lt"/>
              </a:rPr>
              <a:t>References: MITRE ATT&amp;CK</a:t>
            </a:r>
            <a:endParaRPr lang="en-US" sz="2400">
              <a:ea typeface="Calibri"/>
              <a:cs typeface="Calibri"/>
            </a:endParaRPr>
          </a:p>
          <a:p>
            <a:endParaRPr lang="en-US" sz="2400">
              <a:ea typeface="Calibri"/>
              <a:cs typeface="Calibri"/>
            </a:endParaRPr>
          </a:p>
          <a:p>
            <a:r>
              <a:rPr lang="en-US" sz="2400">
                <a:ea typeface="+mn-lt"/>
                <a:cs typeface="+mn-lt"/>
              </a:rPr>
              <a:t>2. Valid Accounts (T1078) - Medusa Group uses stolen or compromised accounts to gain access to networks, allowing for lateral movement and persistence.</a:t>
            </a:r>
            <a:endParaRPr lang="en-US" sz="2400">
              <a:ea typeface="Calibri"/>
              <a:cs typeface="Calibri"/>
            </a:endParaRPr>
          </a:p>
          <a:p>
            <a:r>
              <a:rPr lang="en-US" sz="2400">
                <a:ea typeface="+mn-lt"/>
                <a:cs typeface="+mn-lt"/>
              </a:rPr>
              <a:t>References: CISA Alert AA20-266A</a:t>
            </a:r>
            <a:endParaRPr lang="en-US" sz="2400">
              <a:ea typeface="Calibri"/>
              <a:cs typeface="Calibri"/>
            </a:endParaRPr>
          </a:p>
          <a:p>
            <a:endParaRPr lang="en-US" sz="2000">
              <a:ea typeface="Calibri"/>
              <a:cs typeface="Calibri"/>
            </a:endParaRPr>
          </a:p>
          <a:p>
            <a:endParaRPr lang="en-US" sz="2000">
              <a:ea typeface="Calibri"/>
              <a:cs typeface="Calibri"/>
            </a:endParaRPr>
          </a:p>
        </p:txBody>
      </p:sp>
      <p:sp>
        <p:nvSpPr>
          <p:cNvPr id="2" name="TextBox 1">
            <a:extLst>
              <a:ext uri="{FF2B5EF4-FFF2-40B4-BE49-F238E27FC236}">
                <a16:creationId xmlns:a16="http://schemas.microsoft.com/office/drawing/2014/main" id="{8B0E6490-BFE8-0346-97EC-5E00DE5FD65B}"/>
              </a:ext>
            </a:extLst>
          </p:cNvPr>
          <p:cNvSpPr txBox="1"/>
          <p:nvPr/>
        </p:nvSpPr>
        <p:spPr>
          <a:xfrm>
            <a:off x="958019" y="1019474"/>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Rationale of to 5 TTPs</a:t>
            </a:r>
            <a:endParaRPr lang="en-US" sz="3200"/>
          </a:p>
        </p:txBody>
      </p:sp>
    </p:spTree>
    <p:extLst>
      <p:ext uri="{BB962C8B-B14F-4D97-AF65-F5344CB8AC3E}">
        <p14:creationId xmlns:p14="http://schemas.microsoft.com/office/powerpoint/2010/main" val="175847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700217" y="473871"/>
            <a:ext cx="10785251"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3. Phishing: Spear phishing Attachment (T1566.001) - The group often uses spear phishing emails with malicious attachments to distribute Medusa Locker or steal valid account credentials.</a:t>
            </a:r>
            <a:endParaRPr lang="en-US" sz="2400">
              <a:ea typeface="Calibri"/>
              <a:cs typeface="Calibri"/>
            </a:endParaRPr>
          </a:p>
          <a:p>
            <a:r>
              <a:rPr lang="en-US" sz="2400">
                <a:ea typeface="+mn-lt"/>
                <a:cs typeface="+mn-lt"/>
              </a:rPr>
              <a:t>References: MITRE ATT&amp;CK</a:t>
            </a:r>
            <a:endParaRPr lang="en-US" sz="2400">
              <a:ea typeface="Calibri"/>
              <a:cs typeface="Calibri"/>
            </a:endParaRPr>
          </a:p>
          <a:p>
            <a:endParaRPr lang="en-US" sz="2400">
              <a:ea typeface="+mn-lt"/>
              <a:cs typeface="+mn-lt"/>
            </a:endParaRPr>
          </a:p>
          <a:p>
            <a:r>
              <a:rPr lang="en-US" sz="2400">
                <a:ea typeface="+mn-lt"/>
                <a:cs typeface="+mn-lt"/>
              </a:rPr>
              <a:t>4. Remote Desktop Protocol (RDP) (T1021.001) - Medusa Group often gains initial access through unsecured RDP or compromised RDP credentials.</a:t>
            </a:r>
          </a:p>
          <a:p>
            <a:r>
              <a:rPr lang="en-US" sz="2400">
                <a:ea typeface="+mn-lt"/>
                <a:cs typeface="+mn-lt"/>
              </a:rPr>
              <a:t>References: Microsoft Security Intelligence</a:t>
            </a:r>
            <a:endParaRPr lang="en-US" sz="2400">
              <a:ea typeface="Calibri"/>
              <a:cs typeface="Calibri"/>
            </a:endParaRPr>
          </a:p>
          <a:p>
            <a:endParaRPr lang="en-US" sz="2400">
              <a:ea typeface="+mn-lt"/>
              <a:cs typeface="+mn-lt"/>
            </a:endParaRPr>
          </a:p>
          <a:p>
            <a:r>
              <a:rPr lang="en-US" sz="2400">
                <a:ea typeface="+mn-lt"/>
                <a:cs typeface="+mn-lt"/>
              </a:rPr>
              <a:t>5. Boot or Logon Auto start Execution: Registry Run Keys / Startup Folder (T1547.001) – Medusa Locker adds entries to the Windows Registry to ensure execution every time the system restarts, allowing the ransomware to persist on victim systems.</a:t>
            </a:r>
            <a:r>
              <a:rPr lang="en-US" sz="2000">
                <a:ea typeface="+mn-lt"/>
                <a:cs typeface="+mn-lt"/>
              </a:rPr>
              <a:t> </a:t>
            </a:r>
          </a:p>
          <a:p>
            <a:r>
              <a:rPr lang="en-US" sz="2000">
                <a:ea typeface="+mn-lt"/>
                <a:cs typeface="+mn-lt"/>
              </a:rPr>
              <a:t>References: MITRE ATT&amp;CK </a:t>
            </a:r>
          </a:p>
          <a:p>
            <a:endParaRPr lang="en-US" sz="2000"/>
          </a:p>
        </p:txBody>
      </p:sp>
    </p:spTree>
    <p:extLst>
      <p:ext uri="{BB962C8B-B14F-4D97-AF65-F5344CB8AC3E}">
        <p14:creationId xmlns:p14="http://schemas.microsoft.com/office/powerpoint/2010/main" val="399172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914323" y="986890"/>
            <a:ext cx="1036500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a:ea typeface="+mn-lt"/>
                <a:cs typeface="+mn-lt"/>
              </a:rPr>
              <a:t>Medusa Locker 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References: CISA Alert AA21-013A</a:t>
            </a:r>
            <a:endParaRPr lang="en-US" sz="2400">
              <a:ea typeface="Calibri"/>
              <a:cs typeface="Calibri"/>
            </a:endParaRPr>
          </a:p>
          <a:p>
            <a:r>
              <a:rPr lang="en-US" sz="2400">
                <a:ea typeface="+mn-lt"/>
                <a:cs typeface="+mn-lt"/>
              </a:rPr>
              <a:t>Software Name: Medusa Locker</a:t>
            </a:r>
            <a:endParaRPr lang="en-US" sz="2400">
              <a:ea typeface="Calibri"/>
              <a:cs typeface="Calibri"/>
            </a:endParaRP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394311" y="638434"/>
            <a:ext cx="11491780"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400">
                <a:ea typeface="+mn-lt"/>
                <a:cs typeface="+mn-lt"/>
              </a:rPr>
              <a:t>Service Stop (T1489) - Medusa Locker stops Windows services related to backups, anti-virus, and system recovery, preventing mitigation and ensuring a successful attack.</a:t>
            </a:r>
            <a:endParaRPr lang="en-US" sz="2400">
              <a:ea typeface="Calibri"/>
              <a:cs typeface="Calibri"/>
            </a:endParaRPr>
          </a:p>
          <a:p>
            <a:endParaRPr lang="en-US" sz="2400">
              <a:ea typeface="Calibri"/>
              <a:cs typeface="Calibri"/>
            </a:endParaRPr>
          </a:p>
          <a:p>
            <a:r>
              <a:rPr lang="en-US" sz="2400">
                <a:ea typeface="+mn-lt"/>
                <a:cs typeface="+mn-lt"/>
              </a:rPr>
              <a:t>References: MITRE ATT&amp;CK</a:t>
            </a:r>
            <a:endParaRPr lang="en-US" sz="2400">
              <a:ea typeface="Calibri"/>
              <a:cs typeface="Calibri"/>
            </a:endParaRPr>
          </a:p>
          <a:p>
            <a:endParaRPr lang="en-US" sz="2400">
              <a:ea typeface="Calibri"/>
              <a:cs typeface="Calibri"/>
            </a:endParaRPr>
          </a:p>
          <a:p>
            <a:r>
              <a:rPr lang="en-US" sz="2400">
                <a:ea typeface="+mn-lt"/>
                <a:cs typeface="+mn-lt"/>
              </a:rPr>
              <a:t>Rationale for Sub/Techniques Selection:</a:t>
            </a:r>
            <a:br>
              <a:rPr lang="en-US" sz="2400">
                <a:ea typeface="+mn-lt"/>
                <a:cs typeface="+mn-lt"/>
              </a:rPr>
            </a:br>
            <a:endParaRPr lang="en-US" sz="2400">
              <a:ea typeface="Calibri"/>
              <a:cs typeface="Calibri"/>
            </a:endParaRPr>
          </a:p>
          <a:p>
            <a:r>
              <a:rPr lang="en-US" sz="24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spear phishing, RDP, and valid accounts provides multiple entry points, while service stops and boot AutoStart ensure Medusa Locker operates without interference. These combined techniques maximize the impact of the ransomware attack, leading to successful ransom payments and significant financial gains for the group.</a:t>
            </a:r>
            <a:endParaRPr lang="en-US" sz="2400"/>
          </a:p>
        </p:txBody>
      </p:sp>
    </p:spTree>
    <p:extLst>
      <p:ext uri="{BB962C8B-B14F-4D97-AF65-F5344CB8AC3E}">
        <p14:creationId xmlns:p14="http://schemas.microsoft.com/office/powerpoint/2010/main" val="1396497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medium-strength encryption. Nessus regards medium strength as any encryption that uses key lengths at least 64 bits and less than 112 bits, or else that uses the 3DES encryption suite. Note that it is considerably easier to circumvent medium-strength 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medium-strength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102991" y="3426483"/>
            <a:ext cx="3458729" cy="2421464"/>
          </a:xfrm>
        </p:spPr>
        <p:txBody>
          <a:bodyPr vert="horz" lIns="91440" tIns="45720" rIns="91440" bIns="45720" rtlCol="0" anchor="b">
            <a:noAutofit/>
          </a:bodyPr>
          <a:lstStyle/>
          <a:p>
            <a:pPr algn="r">
              <a:lnSpc>
                <a:spcPct val="90000"/>
              </a:lnSpc>
            </a:pPr>
            <a:r>
              <a:rPr lang="en-US" sz="4800"/>
              <a:t>Attack 01 - Emulation of Medusa Locker Attack Encryption </a:t>
            </a:r>
            <a:endParaRPr lang="en-US" sz="480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7" y="1524000"/>
            <a:ext cx="6978510" cy="4438216"/>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a:latin typeface="Calibri"/>
                <a:ea typeface="Calibri"/>
                <a:cs typeface="Arial"/>
              </a:rPr>
              <a:t>Here's</a:t>
            </a:r>
            <a:r>
              <a:rPr lang="en-US" sz="2400">
                <a:effectLst/>
                <a:latin typeface="Calibri"/>
                <a:ea typeface="Calibri"/>
                <a:cs typeface="Arial"/>
              </a:rPr>
              <a:t> a breakdown of the script's components:</a:t>
            </a:r>
            <a:endParaRPr lang="en-AU" sz="2400">
              <a:effectLst/>
              <a:latin typeface="Calibri"/>
              <a:ea typeface="Calibri"/>
              <a:cs typeface="Arial"/>
            </a:endParaRPr>
          </a:p>
          <a:p>
            <a:pPr>
              <a:lnSpc>
                <a:spcPct val="170000"/>
              </a:lnSpc>
              <a:spcBef>
                <a:spcPts val="200"/>
              </a:spcBef>
              <a:spcAft>
                <a:spcPts val="200"/>
              </a:spcAft>
            </a:pPr>
            <a:r>
              <a:rPr lang="en-US" sz="2400">
                <a:effectLst/>
                <a:latin typeface="Calibri"/>
                <a:ea typeface="Calibri"/>
                <a:cs typeface="Arial"/>
              </a:rPr>
              <a:t>Generate-</a:t>
            </a:r>
            <a:r>
              <a:rPr lang="en-US" sz="2400" err="1">
                <a:effectLst/>
                <a:latin typeface="Calibri"/>
                <a:ea typeface="Calibri"/>
                <a:cs typeface="Arial"/>
              </a:rPr>
              <a:t>EncryptionKey</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creates a unique encryption key for symmetric encryption. It uses a GUID (Globally Unique Identifier) to generate a 16-character key.</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Encrypt-Content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Simulate-</a:t>
            </a:r>
            <a:r>
              <a:rPr lang="en-US" sz="2400" err="1">
                <a:effectLst/>
                <a:latin typeface="Calibri"/>
                <a:ea typeface="Calibri"/>
                <a:cs typeface="Arial"/>
              </a:rPr>
              <a:t>RansomwareEncryption</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51342" y="4687"/>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963552" y="876532"/>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960604" y="378235"/>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523185" y="1308098"/>
            <a:ext cx="10595918"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rgbClr val="ECECEC"/>
                </a:solidFill>
                <a:ea typeface="+mn-lt"/>
                <a:cs typeface="+mn-lt"/>
              </a:rPr>
              <a:t>CertNZ</a:t>
            </a:r>
            <a:r>
              <a:rPr lang="en-US" sz="1600">
                <a:solidFill>
                  <a:srgbClr val="ECECEC"/>
                </a:solidFill>
                <a:ea typeface="+mn-lt"/>
                <a:cs typeface="+mn-lt"/>
              </a:rPr>
              <a:t> 2024, </a:t>
            </a:r>
            <a:r>
              <a:rPr lang="en-US" sz="1600" i="1">
                <a:solidFill>
                  <a:srgbClr val="ECECEC"/>
                </a:solidFill>
                <a:ea typeface="+mn-lt"/>
                <a:cs typeface="+mn-lt"/>
              </a:rPr>
              <a:t>How ransomware happens and how to stop it, </a:t>
            </a:r>
            <a:r>
              <a:rPr lang="en-US" sz="1600">
                <a:solidFill>
                  <a:srgbClr val="ECECEC"/>
                </a:solidFill>
                <a:ea typeface="+mn-lt"/>
                <a:cs typeface="+mn-lt"/>
              </a:rPr>
              <a:t>Viewed 24 April 2024, </a:t>
            </a:r>
            <a:r>
              <a:rPr lang="en-US" sz="1600">
                <a:solidFill>
                  <a:srgbClr val="ECECEC"/>
                </a:solidFill>
                <a:ea typeface="+mn-lt"/>
                <a:cs typeface="+mn-lt"/>
                <a:hlinkClick r:id="rId2"/>
              </a:rPr>
              <a:t>https://www.cert.govt.nz/it-specialists/guides/how-ransomware-happens-and-how-to-stop-it/</a:t>
            </a:r>
            <a:endParaRPr lang="en-US" sz="1600">
              <a:solidFill>
                <a:srgbClr val="ECECEC"/>
              </a:solidFill>
              <a:ea typeface="+mn-lt"/>
              <a:cs typeface="+mn-lt"/>
            </a:endParaRPr>
          </a:p>
          <a:p>
            <a:endParaRPr lang="en-US" sz="1600">
              <a:solidFill>
                <a:srgbClr val="ECECEC"/>
              </a:solidFill>
              <a:ea typeface="+mn-lt"/>
              <a:cs typeface="+mn-lt"/>
            </a:endParaRPr>
          </a:p>
          <a:p>
            <a:r>
              <a:rPr lang="en-US" sz="1600">
                <a:solidFill>
                  <a:srgbClr val="ECECEC"/>
                </a:solidFill>
                <a:ea typeface="+mn-lt"/>
                <a:cs typeface="+mn-lt"/>
              </a:rPr>
              <a:t>ChatGPT 3.5. 2024,</a:t>
            </a:r>
            <a:r>
              <a:rPr lang="en-US" sz="1600" i="1">
                <a:solidFill>
                  <a:srgbClr val="ECECEC"/>
                </a:solidFill>
                <a:ea typeface="+mn-lt"/>
                <a:cs typeface="+mn-lt"/>
              </a:rPr>
              <a:t> ChatGPT. OpenAI. </a:t>
            </a:r>
            <a:r>
              <a:rPr lang="en-US" sz="1600">
                <a:ea typeface="+mn-lt"/>
                <a:cs typeface="+mn-lt"/>
                <a:hlinkClick r:id="rId3"/>
              </a:rPr>
              <a:t>https://chat.openai.com/</a:t>
            </a:r>
            <a:endParaRPr lang="en-US" sz="1600">
              <a:ea typeface="+mn-lt"/>
              <a:cs typeface="+mn-lt"/>
            </a:endParaRPr>
          </a:p>
          <a:p>
            <a:endParaRPr lang="en-US" sz="1600">
              <a:ea typeface="+mn-lt"/>
              <a:cs typeface="+mn-lt"/>
            </a:endParaRPr>
          </a:p>
          <a:p>
            <a:r>
              <a:rPr lang="en-US" sz="1600">
                <a:solidFill>
                  <a:srgbClr val="ECECEC"/>
                </a:solidFill>
                <a:ea typeface="+mn-lt"/>
                <a:cs typeface="+mn-lt"/>
              </a:rPr>
              <a:t>Cybersecurity and Infrastructure Security Agency (CISA) 2024, </a:t>
            </a:r>
            <a:r>
              <a:rPr lang="en-US" sz="1600" i="1">
                <a:solidFill>
                  <a:srgbClr val="ECECEC"/>
                </a:solidFill>
                <a:ea typeface="+mn-lt"/>
                <a:cs typeface="+mn-lt"/>
              </a:rPr>
              <a:t>Alert (AA22-181A) - Tactics, Techniques, and Procedures of Conti Ransomware</a:t>
            </a:r>
            <a:r>
              <a:rPr lang="en-US" sz="1600">
                <a:solidFill>
                  <a:srgbClr val="ECECEC"/>
                </a:solidFill>
                <a:ea typeface="+mn-lt"/>
                <a:cs typeface="+mn-lt"/>
              </a:rPr>
              <a:t>, </a:t>
            </a:r>
            <a:r>
              <a:rPr lang="en-US" sz="1600">
                <a:solidFill>
                  <a:srgbClr val="FFFFFF"/>
                </a:solidFill>
                <a:ea typeface="+mn-lt"/>
                <a:cs typeface="+mn-lt"/>
              </a:rPr>
              <a:t>Viewed: 24 April 2024</a:t>
            </a:r>
            <a:r>
              <a:rPr lang="en-US" sz="1600">
                <a:solidFill>
                  <a:srgbClr val="ECECEC"/>
                </a:solidFill>
                <a:ea typeface="+mn-lt"/>
                <a:cs typeface="+mn-lt"/>
              </a:rPr>
              <a:t> </a:t>
            </a:r>
            <a:r>
              <a:rPr lang="en-US" sz="1600">
                <a:ea typeface="+mn-lt"/>
                <a:cs typeface="+mn-lt"/>
                <a:hlinkClick r:id="rId4"/>
              </a:rPr>
              <a:t>https://www.cisa.gov/news-events/cybersecurity-advisories/aa22-181a</a:t>
            </a:r>
            <a:endParaRPr lang="en-US" sz="1600">
              <a:ea typeface="+mn-lt"/>
              <a:cs typeface="+mn-lt"/>
            </a:endParaRPr>
          </a:p>
          <a:p>
            <a:endParaRPr lang="en-US" sz="1600">
              <a:solidFill>
                <a:srgbClr val="FFFFFF"/>
              </a:solidFill>
              <a:ea typeface="+mn-lt"/>
              <a:cs typeface="+mn-lt"/>
            </a:endParaRPr>
          </a:p>
          <a:p>
            <a:r>
              <a:rPr lang="en-US" sz="1600">
                <a:solidFill>
                  <a:srgbClr val="ECECEC"/>
                </a:solidFill>
                <a:ea typeface="+mn-lt"/>
                <a:cs typeface="+mn-lt"/>
              </a:rPr>
              <a:t>Cybersecurity and Infrastructure Security Agency (CISA) 2024, </a:t>
            </a:r>
            <a:r>
              <a:rPr lang="en-US" sz="1600" i="1">
                <a:solidFill>
                  <a:srgbClr val="ECECEC"/>
                </a:solidFill>
                <a:ea typeface="+mn-lt"/>
                <a:cs typeface="+mn-lt"/>
              </a:rPr>
              <a:t>#StopRansomware: Medusa Locker</a:t>
            </a:r>
            <a:r>
              <a:rPr lang="en-US" sz="1600">
                <a:solidFill>
                  <a:srgbClr val="ECECEC"/>
                </a:solidFill>
                <a:ea typeface="+mn-lt"/>
                <a:cs typeface="+mn-lt"/>
              </a:rPr>
              <a:t>, </a:t>
            </a:r>
            <a:r>
              <a:rPr lang="en-US" sz="1600">
                <a:solidFill>
                  <a:srgbClr val="FFFFFF"/>
                </a:solidFill>
                <a:ea typeface="+mn-lt"/>
                <a:cs typeface="+mn-lt"/>
              </a:rPr>
              <a:t>Viewed: 24 April 2024</a:t>
            </a:r>
            <a:br>
              <a:rPr lang="en-US" sz="1600">
                <a:solidFill>
                  <a:srgbClr val="ECECEC"/>
                </a:solidFill>
                <a:ea typeface="+mn-lt"/>
                <a:cs typeface="+mn-lt"/>
              </a:rPr>
            </a:br>
            <a:r>
              <a:rPr lang="en-US" sz="1600">
                <a:ea typeface="+mn-lt"/>
                <a:cs typeface="+mn-lt"/>
                <a:hlinkClick r:id="rId5"/>
              </a:rPr>
              <a:t>https://www.cisa.gov/news-events/cybersecurity-advisories/stopransomware-medusalocker</a:t>
            </a:r>
            <a:br>
              <a:rPr lang="en-US" sz="1600">
                <a:ea typeface="+mn-lt"/>
                <a:cs typeface="+mn-lt"/>
              </a:rPr>
            </a:br>
            <a:endParaRPr lang="en-US" sz="1600">
              <a:solidFill>
                <a:srgbClr val="FFFFFF"/>
              </a:solidFill>
              <a:ea typeface="+mn-lt"/>
              <a:cs typeface="+mn-lt"/>
            </a:endParaRPr>
          </a:p>
          <a:p>
            <a:r>
              <a:rPr lang="en-US" sz="1600">
                <a:solidFill>
                  <a:srgbClr val="ECECEC"/>
                </a:solidFill>
                <a:ea typeface="+mn-lt"/>
                <a:cs typeface="+mn-lt"/>
              </a:rPr>
              <a:t>Forum of Incident Response and Security Teams (FIRST) 2024, </a:t>
            </a:r>
            <a:r>
              <a:rPr lang="en-US" sz="1600" i="1">
                <a:solidFill>
                  <a:srgbClr val="ECECEC"/>
                </a:solidFill>
                <a:ea typeface="+mn-lt"/>
                <a:cs typeface="+mn-lt"/>
              </a:rPr>
              <a:t>CVSS v4.0 Calculator</a:t>
            </a:r>
            <a:r>
              <a:rPr lang="en-US" sz="1600">
                <a:solidFill>
                  <a:srgbClr val="ECECEC"/>
                </a:solidFill>
                <a:ea typeface="+mn-lt"/>
                <a:cs typeface="+mn-lt"/>
              </a:rPr>
              <a:t>, </a:t>
            </a:r>
            <a:r>
              <a:rPr lang="en-US" sz="1600">
                <a:solidFill>
                  <a:srgbClr val="FFFFFF"/>
                </a:solidFill>
                <a:ea typeface="+mn-lt"/>
                <a:cs typeface="+mn-lt"/>
              </a:rPr>
              <a:t>Viewed: 24 April 2024</a:t>
            </a:r>
            <a:br>
              <a:rPr lang="en-US" sz="1600">
                <a:solidFill>
                  <a:srgbClr val="ECECEC"/>
                </a:solidFill>
                <a:ea typeface="+mn-lt"/>
                <a:cs typeface="+mn-lt"/>
              </a:rPr>
            </a:br>
            <a:r>
              <a:rPr lang="en-US" sz="1600">
                <a:ea typeface="+mn-lt"/>
                <a:cs typeface="+mn-lt"/>
                <a:hlinkClick r:id="rId6"/>
              </a:rPr>
              <a:t>https://www.first.org/cvss/calculator/4.0</a:t>
            </a:r>
            <a:endParaRPr lang="en-US" sz="1600">
              <a:ea typeface="+mn-lt"/>
              <a:cs typeface="+mn-lt"/>
            </a:endParaRPr>
          </a:p>
          <a:p>
            <a:endParaRPr lang="en-US" sz="1600">
              <a:solidFill>
                <a:srgbClr val="FFFFFF"/>
              </a:solidFill>
              <a:ea typeface="+mn-lt"/>
              <a:cs typeface="+mn-lt"/>
            </a:endParaRPr>
          </a:p>
          <a:p>
            <a:r>
              <a:rPr lang="en-US" sz="1600">
                <a:solidFill>
                  <a:srgbClr val="ECECEC"/>
                </a:solidFill>
                <a:ea typeface="+mn-lt"/>
                <a:cs typeface="+mn-lt"/>
              </a:rPr>
              <a:t>HHS 2023</a:t>
            </a:r>
            <a:r>
              <a:rPr lang="en-US" sz="1600" i="1">
                <a:solidFill>
                  <a:srgbClr val="ECECEC"/>
                </a:solidFill>
                <a:ea typeface="+mn-lt"/>
                <a:cs typeface="+mn-lt"/>
              </a:rPr>
              <a:t>, HC3: Analyst Note, Viewed 24 April 2024, </a:t>
            </a:r>
            <a:r>
              <a:rPr lang="en-US" sz="1600" i="1">
                <a:solidFill>
                  <a:srgbClr val="ECECEC"/>
                </a:solidFill>
                <a:ea typeface="+mn-lt"/>
                <a:cs typeface="+mn-lt"/>
                <a:hlinkClick r:id="rId7"/>
              </a:rPr>
              <a:t>https://www.hhs.gov/sites/default/files/medusalocker-ransomware-analyst-note.pdf</a:t>
            </a:r>
            <a:r>
              <a:rPr lang="en-US" sz="1600" i="1">
                <a:solidFill>
                  <a:srgbClr val="ECECEC"/>
                </a:solidFill>
                <a:ea typeface="+mn-lt"/>
                <a:cs typeface="+mn-lt"/>
              </a:rPr>
              <a:t> </a:t>
            </a:r>
          </a:p>
          <a:p>
            <a:endParaRPr lang="en-US" sz="1600" i="1">
              <a:solidFill>
                <a:srgbClr val="ECECEC"/>
              </a:solidFill>
              <a:ea typeface="+mn-lt"/>
              <a:cs typeface="+mn-lt"/>
            </a:endParaRPr>
          </a:p>
          <a:p>
            <a:r>
              <a:rPr lang="en-US" sz="1600" err="1">
                <a:solidFill>
                  <a:srgbClr val="ECECEC"/>
                </a:solidFill>
                <a:ea typeface="+mn-lt"/>
                <a:cs typeface="+mn-lt"/>
              </a:rPr>
              <a:t>Mitre</a:t>
            </a:r>
            <a:r>
              <a:rPr lang="en-US" sz="1600" i="1">
                <a:solidFill>
                  <a:srgbClr val="ECECEC"/>
                </a:solidFill>
                <a:ea typeface="+mn-lt"/>
                <a:cs typeface="+mn-lt"/>
              </a:rPr>
              <a:t> Corporation 2024, CVE-2016-2183. Common Vulnerabilities and Exposures,</a:t>
            </a:r>
            <a:r>
              <a:rPr lang="en-US" sz="1600">
                <a:solidFill>
                  <a:srgbClr val="ECECEC"/>
                </a:solidFill>
                <a:ea typeface="+mn-lt"/>
                <a:cs typeface="+mn-lt"/>
              </a:rPr>
              <a:t> </a:t>
            </a:r>
            <a:r>
              <a:rPr lang="en-US" sz="1600">
                <a:solidFill>
                  <a:srgbClr val="FFFFFF"/>
                </a:solidFill>
                <a:ea typeface="+mn-lt"/>
                <a:cs typeface="+mn-lt"/>
              </a:rPr>
              <a:t>Viewed: 24 April 2024</a:t>
            </a:r>
            <a:br>
              <a:rPr lang="en-US" sz="1600">
                <a:ea typeface="+mn-lt"/>
                <a:cs typeface="+mn-lt"/>
              </a:rPr>
            </a:br>
            <a:r>
              <a:rPr lang="en-US" sz="1600">
                <a:ea typeface="+mn-lt"/>
                <a:cs typeface="+mn-lt"/>
                <a:hlinkClick r:id="rId8"/>
              </a:rPr>
              <a:t>https://cve.mitre.org/cgi-bin/cvename.cgi?name=CVE-2016-2183</a:t>
            </a:r>
            <a:endParaRPr lang="en-US" sz="1600">
              <a:ea typeface="+mn-lt"/>
              <a:cs typeface="+mn-lt"/>
            </a:endParaRPr>
          </a:p>
        </p:txBody>
      </p:sp>
    </p:spTree>
    <p:extLst>
      <p:ext uri="{BB962C8B-B14F-4D97-AF65-F5344CB8AC3E}">
        <p14:creationId xmlns:p14="http://schemas.microsoft.com/office/powerpoint/2010/main" val="7102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409256" y="1203159"/>
            <a:ext cx="10131425" cy="4861463"/>
          </a:xfrm>
        </p:spPr>
        <p:txBody>
          <a:bodyPr vert="horz" lIns="91440" tIns="45720" rIns="91440" bIns="45720" rtlCol="0" anchor="ctr">
            <a:noAutofit/>
          </a:bodyPr>
          <a:lstStyle/>
          <a:p>
            <a:endParaRPr lang="en-US" sz="1600">
              <a:solidFill>
                <a:srgbClr val="FFFFFF"/>
              </a:solidFill>
              <a:ea typeface="+mn-lt"/>
              <a:cs typeface="+mn-lt"/>
            </a:endParaRPr>
          </a:p>
          <a:p>
            <a:pPr marL="0" indent="0">
              <a:spcBef>
                <a:spcPts val="200"/>
              </a:spcBef>
              <a:spcAft>
                <a:spcPts val="200"/>
              </a:spcAft>
              <a:buNone/>
            </a:pPr>
            <a:r>
              <a:rPr lang="en-US" sz="1600" err="1">
                <a:solidFill>
                  <a:srgbClr val="ECECEC"/>
                </a:solidFill>
                <a:ea typeface="+mn-lt"/>
                <a:cs typeface="+mn-lt"/>
              </a:rPr>
              <a:t>Mitre</a:t>
            </a:r>
            <a:r>
              <a:rPr lang="en-US" sz="1600">
                <a:solidFill>
                  <a:srgbClr val="ECECEC"/>
                </a:solidFill>
                <a:ea typeface="+mn-lt"/>
                <a:cs typeface="+mn-lt"/>
              </a:rPr>
              <a:t> Corporation 2024</a:t>
            </a:r>
            <a:r>
              <a:rPr lang="en-US" sz="1600" i="1">
                <a:solidFill>
                  <a:srgbClr val="ECECEC"/>
                </a:solidFill>
                <a:ea typeface="+mn-lt"/>
                <a:cs typeface="+mn-lt"/>
              </a:rPr>
              <a:t>, CWE-451: User of Shared Resource Without Proper Synchronization ('Race Condition'). Common Weakness Enumeration,</a:t>
            </a:r>
            <a:r>
              <a:rPr lang="en-US" sz="1600">
                <a:solidFill>
                  <a:srgbClr val="ECECEC"/>
                </a:solidFill>
                <a:ea typeface="+mn-lt"/>
                <a:cs typeface="+mn-lt"/>
              </a:rPr>
              <a:t> </a:t>
            </a:r>
            <a:r>
              <a:rPr lang="en-US" sz="1600">
                <a:solidFill>
                  <a:srgbClr val="FFFFFF"/>
                </a:solidFill>
                <a:ea typeface="+mn-lt"/>
                <a:cs typeface="+mn-lt"/>
              </a:rPr>
              <a:t>Viewed: 24 April 2024</a:t>
            </a:r>
            <a:br>
              <a:rPr lang="en-US" sz="1600">
                <a:solidFill>
                  <a:srgbClr val="ECECEC"/>
                </a:solidFill>
                <a:ea typeface="+mn-lt"/>
                <a:cs typeface="+mn-lt"/>
              </a:rPr>
            </a:br>
            <a:r>
              <a:rPr lang="en-US" sz="1600">
                <a:ea typeface="+mn-lt"/>
                <a:cs typeface="+mn-lt"/>
                <a:hlinkClick r:id="rId2"/>
              </a:rPr>
              <a:t>https://cwe.mitre.org/data/definitions/451.html</a:t>
            </a:r>
            <a:endParaRPr lang="en-US" sz="1600">
              <a:ea typeface="+mn-lt"/>
              <a:cs typeface="+mn-lt"/>
            </a:endParaRPr>
          </a:p>
          <a:p>
            <a:pPr marL="0" indent="0">
              <a:spcBef>
                <a:spcPts val="200"/>
              </a:spcBef>
              <a:spcAft>
                <a:spcPts val="200"/>
              </a:spcAft>
              <a:buNone/>
            </a:pPr>
            <a:endParaRPr lang="en-US" sz="1600">
              <a:solidFill>
                <a:srgbClr val="FFFFFF"/>
              </a:solidFill>
              <a:ea typeface="+mn-lt"/>
              <a:cs typeface="+mn-lt"/>
            </a:endParaRPr>
          </a:p>
          <a:p>
            <a:pPr marL="0" indent="0">
              <a:spcBef>
                <a:spcPts val="200"/>
              </a:spcBef>
              <a:spcAft>
                <a:spcPts val="200"/>
              </a:spcAft>
              <a:buNone/>
            </a:pPr>
            <a:r>
              <a:rPr lang="en-US" sz="1600" err="1">
                <a:solidFill>
                  <a:srgbClr val="ECECEC"/>
                </a:solidFill>
                <a:ea typeface="+mn-lt"/>
                <a:cs typeface="+mn-lt"/>
              </a:rPr>
              <a:t>Mitre</a:t>
            </a:r>
            <a:r>
              <a:rPr lang="en-US" sz="1600">
                <a:solidFill>
                  <a:srgbClr val="ECECEC"/>
                </a:solidFill>
                <a:ea typeface="+mn-lt"/>
                <a:cs typeface="+mn-lt"/>
              </a:rPr>
              <a:t> Corporation 2024, </a:t>
            </a:r>
            <a:r>
              <a:rPr lang="en-US" sz="1600" i="1">
                <a:solidFill>
                  <a:srgbClr val="ECECEC"/>
                </a:solidFill>
                <a:ea typeface="+mn-lt"/>
                <a:cs typeface="+mn-lt"/>
              </a:rPr>
              <a:t>CAPEC-1000: Abuse of Functionality. Common Attack Pattern Enumeration and Classification</a:t>
            </a:r>
            <a:r>
              <a:rPr lang="en-US" sz="1600">
                <a:solidFill>
                  <a:srgbClr val="ECECEC"/>
                </a:solidFill>
                <a:ea typeface="+mn-lt"/>
                <a:cs typeface="+mn-lt"/>
              </a:rPr>
              <a:t>, </a:t>
            </a:r>
            <a:r>
              <a:rPr lang="en-US" sz="1600">
                <a:solidFill>
                  <a:srgbClr val="FFFFFF"/>
                </a:solidFill>
                <a:ea typeface="+mn-lt"/>
                <a:cs typeface="+mn-lt"/>
              </a:rPr>
              <a:t>Viewed: 24 April 2024</a:t>
            </a:r>
            <a:br>
              <a:rPr lang="en-US" sz="1600">
                <a:solidFill>
                  <a:srgbClr val="ECECEC"/>
                </a:solidFill>
                <a:ea typeface="+mn-lt"/>
                <a:cs typeface="+mn-lt"/>
              </a:rPr>
            </a:br>
            <a:r>
              <a:rPr lang="en-US" sz="1600">
                <a:ea typeface="+mn-lt"/>
                <a:cs typeface="+mn-lt"/>
                <a:hlinkClick r:id="rId3"/>
              </a:rPr>
              <a:t>https://capec.mitre.org/data/definitions/1000.html</a:t>
            </a:r>
            <a:endParaRPr lang="en-US" sz="1600">
              <a:solidFill>
                <a:srgbClr val="FFFFFF"/>
              </a:solidFill>
              <a:ea typeface="+mn-lt"/>
              <a:cs typeface="+mn-lt"/>
            </a:endParaRPr>
          </a:p>
          <a:p>
            <a:pPr>
              <a:spcBef>
                <a:spcPts val="200"/>
              </a:spcBef>
              <a:spcAft>
                <a:spcPts val="200"/>
              </a:spcAft>
            </a:pPr>
            <a:endParaRPr lang="en-US" sz="1600">
              <a:ea typeface="+mn-lt"/>
              <a:cs typeface="+mn-lt"/>
            </a:endParaRPr>
          </a:p>
          <a:p>
            <a:pPr>
              <a:spcBef>
                <a:spcPts val="200"/>
              </a:spcBef>
              <a:spcAft>
                <a:spcPts val="200"/>
              </a:spcAft>
              <a:buNone/>
            </a:pPr>
            <a:r>
              <a:rPr lang="en-US" sz="1600">
                <a:ea typeface="+mn-lt"/>
                <a:cs typeface="+mn-lt"/>
              </a:rPr>
              <a:t>MITRE ATT&amp;CK® 2024, </a:t>
            </a:r>
            <a:r>
              <a:rPr lang="en-US" sz="1600" i="1">
                <a:ea typeface="+mn-lt"/>
                <a:cs typeface="+mn-lt"/>
              </a:rPr>
              <a:t>Techniques - Enterprise</a:t>
            </a:r>
            <a:r>
              <a:rPr lang="en-US" sz="1600">
                <a:ea typeface="+mn-lt"/>
                <a:cs typeface="+mn-lt"/>
              </a:rPr>
              <a:t>, Viewed: 24 April 2024</a:t>
            </a:r>
            <a:endParaRPr lang="en-US" sz="1600">
              <a:ea typeface="Calibri"/>
              <a:cs typeface="Calibri"/>
            </a:endParaRPr>
          </a:p>
          <a:p>
            <a:pPr>
              <a:spcBef>
                <a:spcPts val="200"/>
              </a:spcBef>
              <a:spcAft>
                <a:spcPts val="200"/>
              </a:spcAft>
              <a:buNone/>
            </a:pPr>
            <a:r>
              <a:rPr lang="en-US" sz="1600">
                <a:ea typeface="+mn-lt"/>
                <a:cs typeface="+mn-lt"/>
                <a:hlinkClick r:id="rId4"/>
              </a:rPr>
              <a:t>https://attack.mitre.org/techniques/enterprise/</a:t>
            </a:r>
            <a:endParaRPr lang="en-US" sz="1600">
              <a:ea typeface="+mn-lt"/>
              <a:cs typeface="+mn-lt"/>
            </a:endParaRPr>
          </a:p>
          <a:p>
            <a:pPr>
              <a:spcBef>
                <a:spcPts val="200"/>
              </a:spcBef>
              <a:spcAft>
                <a:spcPts val="200"/>
              </a:spcAft>
              <a:buNone/>
            </a:pPr>
            <a:endParaRPr lang="en-US" sz="1600">
              <a:ea typeface="Calibri"/>
              <a:cs typeface="Calibri"/>
            </a:endParaRPr>
          </a:p>
          <a:p>
            <a:pPr>
              <a:spcBef>
                <a:spcPts val="200"/>
              </a:spcBef>
              <a:spcAft>
                <a:spcPts val="200"/>
              </a:spcAft>
              <a:buNone/>
            </a:pPr>
            <a:r>
              <a:rPr lang="en-US" sz="1600">
                <a:ea typeface="+mn-lt"/>
                <a:cs typeface="+mn-lt"/>
              </a:rPr>
              <a:t>Palo Alto Networks. (n.d.). Medusa Ransomware Turning Your Files into Stone, Viewed: 24 April 2024</a:t>
            </a:r>
            <a:endParaRPr lang="en-US" sz="1600">
              <a:ea typeface="Calibri"/>
              <a:cs typeface="Calibri"/>
            </a:endParaRPr>
          </a:p>
          <a:p>
            <a:pPr marL="0" indent="0">
              <a:spcBef>
                <a:spcPts val="200"/>
              </a:spcBef>
              <a:spcAft>
                <a:spcPts val="200"/>
              </a:spcAft>
              <a:buNone/>
            </a:pPr>
            <a:r>
              <a:rPr lang="en-US" sz="1600">
                <a:ea typeface="+mn-lt"/>
                <a:cs typeface="+mn-lt"/>
                <a:hlinkClick r:id="rId5"/>
              </a:rPr>
              <a:t>https://unit42.paloaltonetworks.com/medusa-ransomware-escalation-new-leak-site</a:t>
            </a:r>
            <a:endParaRPr lang="en-US" sz="1600">
              <a:ea typeface="+mn-lt"/>
              <a:cs typeface="+mn-lt"/>
            </a:endParaRPr>
          </a:p>
          <a:p>
            <a:pPr marL="0" indent="0">
              <a:spcBef>
                <a:spcPts val="200"/>
              </a:spcBef>
              <a:spcAft>
                <a:spcPts val="200"/>
              </a:spcAft>
              <a:buNone/>
            </a:pPr>
            <a:endParaRPr lang="en-US" sz="1600">
              <a:ea typeface="+mn-lt"/>
              <a:cs typeface="+mn-lt"/>
            </a:endParaRPr>
          </a:p>
          <a:p>
            <a:pPr marL="0" indent="0">
              <a:spcBef>
                <a:spcPts val="200"/>
              </a:spcBef>
              <a:spcAft>
                <a:spcPts val="200"/>
              </a:spcAft>
              <a:buNone/>
            </a:pPr>
            <a:r>
              <a:rPr lang="en-US" sz="1600" err="1">
                <a:ea typeface="+mn-lt"/>
                <a:cs typeface="+mn-lt"/>
              </a:rPr>
              <a:t>SOCRadar</a:t>
            </a:r>
            <a:r>
              <a:rPr lang="en-US" sz="1600">
                <a:ea typeface="+mn-lt"/>
                <a:cs typeface="+mn-lt"/>
              </a:rPr>
              <a:t>® Cyber Intelligence Inc 2023</a:t>
            </a:r>
            <a:r>
              <a:rPr lang="en-US" sz="1600" i="1">
                <a:ea typeface="+mn-lt"/>
                <a:cs typeface="+mn-lt"/>
              </a:rPr>
              <a:t>, Dark Web Profile: Medusa Ransomware (</a:t>
            </a:r>
            <a:r>
              <a:rPr lang="en-US" sz="1600" i="1" err="1">
                <a:ea typeface="+mn-lt"/>
                <a:cs typeface="+mn-lt"/>
              </a:rPr>
              <a:t>MedusaLocker</a:t>
            </a:r>
            <a:r>
              <a:rPr lang="en-US" sz="1600" i="1">
                <a:ea typeface="+mn-lt"/>
                <a:cs typeface="+mn-lt"/>
              </a:rPr>
              <a:t>)</a:t>
            </a:r>
            <a:r>
              <a:rPr lang="en-US" sz="1600">
                <a:ea typeface="+mn-lt"/>
                <a:cs typeface="+mn-lt"/>
              </a:rPr>
              <a:t>, Viewed: 24 April 2024</a:t>
            </a:r>
            <a:endParaRPr lang="en-US" sz="1600">
              <a:ea typeface="Calibri"/>
              <a:cs typeface="Calibri"/>
            </a:endParaRPr>
          </a:p>
          <a:p>
            <a:pPr>
              <a:spcBef>
                <a:spcPts val="200"/>
              </a:spcBef>
              <a:spcAft>
                <a:spcPts val="200"/>
              </a:spcAft>
              <a:buNone/>
            </a:pPr>
            <a:r>
              <a:rPr lang="en-US" sz="1600">
                <a:ea typeface="+mn-lt"/>
                <a:cs typeface="+mn-lt"/>
                <a:hlinkClick r:id="rId6"/>
              </a:rPr>
              <a:t>https://socradar.io/dark-web-profile-medusa-ransomware-medusalocker/</a:t>
            </a:r>
            <a:endParaRPr lang="en-US" sz="1600">
              <a:ea typeface="+mn-lt"/>
              <a:cs typeface="+mn-lt"/>
            </a:endParaRPr>
          </a:p>
        </p:txBody>
      </p:sp>
      <p:sp>
        <p:nvSpPr>
          <p:cNvPr id="6" name="TextBox 5">
            <a:extLst>
              <a:ext uri="{FF2B5EF4-FFF2-40B4-BE49-F238E27FC236}">
                <a16:creationId xmlns:a16="http://schemas.microsoft.com/office/drawing/2014/main" id="{16064A9E-EE12-EC45-C3F1-3CBB61C8CD70}"/>
              </a:ext>
            </a:extLst>
          </p:cNvPr>
          <p:cNvSpPr txBox="1"/>
          <p:nvPr/>
        </p:nvSpPr>
        <p:spPr>
          <a:xfrm>
            <a:off x="896895" y="433718"/>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a:t>
            </a:r>
            <a:r>
              <a:rPr lang="en-US" b="1"/>
              <a:t>3389</a:t>
            </a:r>
            <a:r>
              <a:rPr lang="en-US"/>
              <a:t>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
        <p:nvSpPr>
          <p:cNvPr id="3" name="Rectangle 2">
            <a:extLst>
              <a:ext uri="{FF2B5EF4-FFF2-40B4-BE49-F238E27FC236}">
                <a16:creationId xmlns:a16="http://schemas.microsoft.com/office/drawing/2014/main" id="{C666F98F-58EA-93CC-8136-1C17C7618A18}"/>
              </a:ext>
            </a:extLst>
          </p:cNvPr>
          <p:cNvSpPr/>
          <p:nvPr/>
        </p:nvSpPr>
        <p:spPr>
          <a:xfrm>
            <a:off x="418854" y="2637012"/>
            <a:ext cx="3374431" cy="1179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4472</Words>
  <Application>Microsoft Office PowerPoint</Application>
  <PresentationFormat>Widescreen</PresentationFormat>
  <Paragraphs>249</Paragraphs>
  <Slides>54</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Times New Roman</vt: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Lifecycle of medusa locker - Ransomware</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1</cp:revision>
  <dcterms:created xsi:type="dcterms:W3CDTF">2024-04-20T02:11:58Z</dcterms:created>
  <dcterms:modified xsi:type="dcterms:W3CDTF">2024-05-11T01:57:26Z</dcterms:modified>
</cp:coreProperties>
</file>